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56" r:id="rId5"/>
    <p:sldId id="332" r:id="rId6"/>
    <p:sldId id="333" r:id="rId7"/>
    <p:sldId id="348" r:id="rId8"/>
    <p:sldId id="349" r:id="rId9"/>
    <p:sldId id="342" r:id="rId10"/>
    <p:sldId id="350" r:id="rId11"/>
    <p:sldId id="351" r:id="rId12"/>
  </p:sldIdLst>
  <p:sldSz cx="9144000" cy="6858000" type="screen4x3"/>
  <p:notesSz cx="6858000" cy="91440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6A72FC-1D21-4215-B8AC-18989AB37036}" type="slidenum">
              <a:rPr lang="en-US" altLang="zh-CN" smtClean="0"/>
            </a:fld>
            <a:endParaRPr lang="en-US" altLang="zh-CN"/>
          </a:p>
        </p:txBody>
      </p:sp>
      <p:pic>
        <p:nvPicPr>
          <p:cNvPr id="13" name="Picture 128" descr="a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359900" y="95250"/>
            <a:ext cx="1803400" cy="2070100"/>
          </a:xfrm>
          <a:prstGeom prst="rect">
            <a:avLst/>
          </a:prstGeom>
          <a:noFill/>
        </p:spPr>
      </p:pic>
      <p:pic>
        <p:nvPicPr>
          <p:cNvPr id="14" name="Picture 129" descr="b_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204450" y="1968500"/>
            <a:ext cx="1079500" cy="46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8906 0.01505 -0.38802 0.03033 -0.53472 0.09075 C -0.68142 0.15116 -0.81198 0.322 -0.88055 0.36297 C -0.94913 0.40394 -0.93229 0.34237 -0.94583 0.3370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00" y="20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4629 C -0.07778 0.05393 -0.34948 0.0956 -0.46667 0.09166 C -0.58385 0.08773 -0.63611 -0.0007 -0.70278 0.02314 C -0.76944 0.04699 -0.83247 0.19027 -0.86667 0.23426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8E07-A7C5-4245-9221-775AFD3AABD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8214F-F605-4211-927F-F5A212E7101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6A72FC-1D21-4215-B8AC-18989AB37036}" type="slidenum">
              <a:rPr lang="en-US" altLang="zh-CN" smtClean="0"/>
            </a:fld>
            <a:endParaRPr lang="en-US" altLang="zh-CN"/>
          </a:p>
        </p:txBody>
      </p:sp>
      <p:pic>
        <p:nvPicPr>
          <p:cNvPr id="13" name="Picture 128" descr="a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359900" y="95250"/>
            <a:ext cx="1803400" cy="2070100"/>
          </a:xfrm>
          <a:prstGeom prst="rect">
            <a:avLst/>
          </a:prstGeom>
          <a:noFill/>
        </p:spPr>
      </p:pic>
      <p:pic>
        <p:nvPicPr>
          <p:cNvPr id="14" name="Picture 129" descr="b_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204450" y="1968500"/>
            <a:ext cx="1079500" cy="46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8906 0.01505 -0.38802 0.03033 -0.53472 0.09075 C -0.68142 0.15116 -0.81198 0.322 -0.88055 0.36297 C -0.94913 0.40394 -0.93229 0.34237 -0.94583 0.3370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00" y="20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4629 C -0.07778 0.05393 -0.34948 0.0956 -0.46667 0.09166 C -0.58385 0.08773 -0.63611 -0.0007 -0.70278 0.02314 C -0.76944 0.04699 -0.83247 0.19027 -0.86667 0.23426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 eaLnBrk="1" latinLnBrk="0" hangingPunct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 eaLnBrk="1" latinLnBrk="0" hangingPunct="1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 eaLnBrk="1" latinLnBrk="0" hangingPunct="1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526E-7833-4A6C-8E06-890420AAE47A}" type="slidenum">
              <a:rPr lang="en-US" altLang="zh-CN" smtClean="0"/>
            </a:fld>
            <a:endParaRPr lang="en-US" altLang="zh-CN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9E8-895F-4FCF-B7FF-534FBF686D52}" type="slidenum">
              <a:rPr lang="en-US" altLang="zh-CN" smtClean="0"/>
            </a:fld>
            <a:endParaRPr lang="en-US" altLang="zh-CN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795A2-B132-4300-9DC9-DF8CF032A98C}" type="slidenum">
              <a:rPr lang="en-US" altLang="zh-CN" smtClean="0"/>
            </a:fld>
            <a:endParaRPr lang="en-US" altLang="zh-CN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9E088-F786-48E1-AC00-067E83A9DDEC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2BE0-F584-491B-9E33-F813AEF90C1F}" type="slidenum">
              <a:rPr lang="en-US" altLang="zh-CN" smtClean="0"/>
            </a:fld>
            <a:endParaRPr lang="en-US" altLang="zh-CN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147D-F891-4EDA-BACC-B79D22C28DA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65909-7CA5-48C7-9D87-EFF6AAC70F61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 eaLnBrk="1" latinLnBrk="0" hangingPunct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 eaLnBrk="1" latinLnBrk="0" hangingPunct="1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 eaLnBrk="1" latinLnBrk="0" hangingPunct="1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526E-7833-4A6C-8E06-890420AAE47A}" type="slidenum">
              <a:rPr lang="en-US" altLang="zh-CN" smtClean="0"/>
            </a:fld>
            <a:endParaRPr lang="en-US" altLang="zh-CN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endParaRPr kumimoji="0" lang="en-US" dirty="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10093960" y="330263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E073DF-27A5-40C4-84CE-E83CD94A610F}" type="slidenum">
              <a:rPr lang="en-US" altLang="zh-CN" smtClean="0"/>
            </a:fld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8E07-A7C5-4245-9221-775AFD3AABD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8214F-F605-4211-927F-F5A212E7101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6A72FC-1D21-4215-B8AC-18989AB37036}" type="slidenum">
              <a:rPr lang="en-US" altLang="zh-CN" smtClean="0"/>
            </a:fld>
            <a:endParaRPr lang="en-US" altLang="zh-CN"/>
          </a:p>
        </p:txBody>
      </p:sp>
      <p:pic>
        <p:nvPicPr>
          <p:cNvPr id="13" name="Picture 128" descr="a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359900" y="95250"/>
            <a:ext cx="1803400" cy="2070100"/>
          </a:xfrm>
          <a:prstGeom prst="rect">
            <a:avLst/>
          </a:prstGeom>
          <a:noFill/>
        </p:spPr>
      </p:pic>
      <p:pic>
        <p:nvPicPr>
          <p:cNvPr id="14" name="Picture 129" descr="b_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204450" y="1968500"/>
            <a:ext cx="1079500" cy="46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8906 0.01505 -0.38802 0.03033 -0.53472 0.09075 C -0.68142 0.15116 -0.81198 0.322 -0.88055 0.36297 C -0.94913 0.40394 -0.93229 0.34237 -0.94583 0.3370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00" y="20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4629 C -0.07778 0.05393 -0.34948 0.0956 -0.46667 0.09166 C -0.58385 0.08773 -0.63611 -0.0007 -0.70278 0.02314 C -0.76944 0.04699 -0.83247 0.19027 -0.86667 0.23426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 eaLnBrk="1" latinLnBrk="0" hangingPunct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 eaLnBrk="1" latinLnBrk="0" hangingPunct="1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 eaLnBrk="1" latinLnBrk="0" hangingPunct="1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526E-7833-4A6C-8E06-890420AAE47A}" type="slidenum">
              <a:rPr lang="en-US" altLang="zh-CN" smtClean="0"/>
            </a:fld>
            <a:endParaRPr lang="en-US" altLang="zh-CN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endParaRPr kumimoji="0" lang="en-US" dirty="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10093960" y="330263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9E8-895F-4FCF-B7FF-534FBF686D52}" type="slidenum">
              <a:rPr lang="en-US" altLang="zh-CN" smtClean="0"/>
            </a:fld>
            <a:endParaRPr lang="en-US" altLang="zh-CN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795A2-B132-4300-9DC9-DF8CF032A98C}" type="slidenum">
              <a:rPr lang="en-US" altLang="zh-CN" smtClean="0"/>
            </a:fld>
            <a:endParaRPr lang="en-US" altLang="zh-CN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9E088-F786-48E1-AC00-067E83A9DDEC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2BE0-F584-491B-9E33-F813AEF90C1F}" type="slidenum">
              <a:rPr lang="en-US" altLang="zh-CN" smtClean="0"/>
            </a:fld>
            <a:endParaRPr lang="en-US" altLang="zh-CN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147D-F891-4EDA-BACC-B79D22C28DA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9E8-895F-4FCF-B7FF-534FBF686D52}" type="slidenum">
              <a:rPr lang="en-US" altLang="zh-CN" smtClean="0"/>
            </a:fld>
            <a:endParaRPr lang="en-US" altLang="zh-CN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65909-7CA5-48C7-9D87-EFF6AAC70F61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E073DF-27A5-40C4-84CE-E83CD94A610F}" type="slidenum">
              <a:rPr lang="en-US" altLang="zh-CN" smtClean="0"/>
            </a:fld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8E07-A7C5-4245-9221-775AFD3AABD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8214F-F605-4211-927F-F5A212E7101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795A2-B132-4300-9DC9-DF8CF032A98C}" type="slidenum">
              <a:rPr lang="en-US" altLang="zh-CN" smtClean="0"/>
            </a:fld>
            <a:endParaRPr lang="en-US" altLang="zh-CN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9E088-F786-48E1-AC00-067E83A9DDEC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2BE0-F584-491B-9E33-F813AEF90C1F}" type="slidenum">
              <a:rPr lang="en-US" altLang="zh-CN" smtClean="0"/>
            </a:fld>
            <a:endParaRPr lang="en-US" altLang="zh-CN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147D-F891-4EDA-BACC-B79D22C28DA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65909-7CA5-48C7-9D87-EFF6AAC70F61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E073DF-27A5-40C4-84CE-E83CD94A610F}" type="slidenum">
              <a:rPr lang="en-US" altLang="zh-CN" smtClean="0"/>
            </a:fld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8D52F9F-9B01-4A43-A8D0-3AF7C3FD1A92}" type="slidenum">
              <a:rPr lang="en-US" altLang="zh-CN" smtClean="0"/>
            </a:fld>
            <a:endParaRPr lang="en-US" altLang="zh-CN"/>
          </a:p>
        </p:txBody>
      </p:sp>
      <p:pic>
        <p:nvPicPr>
          <p:cNvPr id="11" name="Picture 20" descr="a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625013" y="328613"/>
            <a:ext cx="942975" cy="1082675"/>
          </a:xfrm>
          <a:prstGeom prst="rect">
            <a:avLst/>
          </a:prstGeom>
          <a:noFill/>
        </p:spPr>
      </p:pic>
      <p:pic>
        <p:nvPicPr>
          <p:cNvPr id="16" name="Picture 21" descr="b_1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990600" y="1371600"/>
            <a:ext cx="825500" cy="3587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9045 -0.01597 -0.36945 -0.08727 -0.54306 -0.09537 C -0.71667 -0.10347 -0.93785 -0.05879 -1.04167 -0.0490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00" y="-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0.05949 C 0.00625 0.0581 0.04097 0.0574 0.05399 0.05324 C 0.06701 0.04907 0.06632 0.04907 0.07638 0.03379 C 0.08628 0.01898 0.10538 -0.02269 0.11319 -0.03727 " pathEditMode="relative" rAng="0" ptsTypes="aa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8D52F9F-9B01-4A43-A8D0-3AF7C3FD1A92}" type="slidenum">
              <a:rPr lang="en-US" altLang="zh-CN" smtClean="0"/>
            </a:fld>
            <a:endParaRPr lang="en-US" altLang="zh-CN"/>
          </a:p>
        </p:txBody>
      </p:sp>
      <p:pic>
        <p:nvPicPr>
          <p:cNvPr id="11" name="Picture 20" descr="a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625013" y="328613"/>
            <a:ext cx="942975" cy="1082675"/>
          </a:xfrm>
          <a:prstGeom prst="rect">
            <a:avLst/>
          </a:prstGeom>
          <a:noFill/>
        </p:spPr>
      </p:pic>
      <p:pic>
        <p:nvPicPr>
          <p:cNvPr id="16" name="Picture 21" descr="b_1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990600" y="1371600"/>
            <a:ext cx="825500" cy="3587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9045 -0.01597 -0.36945 -0.08727 -0.54306 -0.09537 C -0.71667 -0.10347 -0.93785 -0.05879 -1.04167 -0.0490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00" y="-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0.05949 C 0.00625 0.0581 0.04097 0.0574 0.05399 0.05324 C 0.06701 0.04907 0.06632 0.04907 0.07638 0.03379 C 0.08628 0.01898 0.10538 -0.02269 0.11319 -0.03727 " pathEditMode="relative" rAng="0" ptsTypes="aa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8D52F9F-9B01-4A43-A8D0-3AF7C3FD1A92}" type="slidenum">
              <a:rPr lang="en-US" altLang="zh-CN" smtClean="0"/>
            </a:fld>
            <a:endParaRPr lang="en-US" altLang="zh-CN"/>
          </a:p>
        </p:txBody>
      </p:sp>
      <p:pic>
        <p:nvPicPr>
          <p:cNvPr id="11" name="Picture 20" descr="a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625013" y="328613"/>
            <a:ext cx="942975" cy="1082675"/>
          </a:xfrm>
          <a:prstGeom prst="rect">
            <a:avLst/>
          </a:prstGeom>
          <a:noFill/>
        </p:spPr>
      </p:pic>
      <p:pic>
        <p:nvPicPr>
          <p:cNvPr id="16" name="Picture 21" descr="b_1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990600" y="1371600"/>
            <a:ext cx="825500" cy="3587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9045 -0.01597 -0.36945 -0.08727 -0.54306 -0.09537 C -0.71667 -0.10347 -0.93785 -0.05879 -1.04167 -0.0490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00" y="-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0.05949 C 0.00625 0.0581 0.04097 0.0574 0.05399 0.05324 C 0.06701 0.04907 0.06632 0.04907 0.07638 0.03379 C 0.08628 0.01898 0.10538 -0.02269 0.11319 -0.03727 " pathEditMode="relative" rAng="0" ptsTypes="aa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124200"/>
            <a:ext cx="70866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8900" i="0" dirty="0" smtClean="0">
                <a:solidFill>
                  <a:srgbClr val="FF000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   国际金融</a:t>
            </a:r>
            <a:br>
              <a:rPr lang="en-US" altLang="zh-CN" sz="6000" i="0" dirty="0" smtClean="0">
                <a:solidFill>
                  <a:srgbClr val="FF0000"/>
                </a:solidFill>
                <a:ea typeface="宋体" panose="02010600030101010101" pitchFamily="2" charset="-122"/>
              </a:rPr>
            </a:br>
            <a:br>
              <a:rPr lang="en-US" altLang="zh-CN" sz="6000" i="0" dirty="0" smtClean="0">
                <a:solidFill>
                  <a:srgbClr val="FF0000"/>
                </a:solidFill>
                <a:ea typeface="宋体" panose="02010600030101010101" pitchFamily="2" charset="-122"/>
              </a:rPr>
            </a:br>
            <a:r>
              <a:rPr lang="en-US" altLang="zh-CN" sz="6000" i="0" dirty="0" smtClean="0">
                <a:solidFill>
                  <a:srgbClr val="FF0000"/>
                </a:solidFill>
                <a:ea typeface="宋体" panose="02010600030101010101" pitchFamily="2" charset="-122"/>
              </a:rPr>
              <a:t>    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章  </a:t>
            </a:r>
            <a:r>
              <a:rPr lang="zh-CN" altLang="en-US" sz="4000" i="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国际金融机构</a:t>
            </a:r>
            <a:br>
              <a:rPr lang="en-US" altLang="zh-CN" sz="4000" i="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en-US" altLang="zh-CN" sz="4000" i="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  <a:endParaRPr lang="en-US" altLang="zh-CN" sz="7300" i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lstStyle/>
          <a:p>
            <a:endParaRPr lang="en-US" altLang="zh-CN" dirty="0"/>
          </a:p>
          <a:p>
            <a:endParaRPr lang="zh-CN" altLang="zh-CN" dirty="0"/>
          </a:p>
          <a:p>
            <a:r>
              <a:rPr dirty="0"/>
              <a:t>为适应国际经济发展的需要，曾先后出现各种进行国际金融业务的政府间国际金融机</a:t>
            </a:r>
            <a:endParaRPr dirty="0"/>
          </a:p>
          <a:p>
            <a:pPr marL="109855" indent="0">
              <a:buNone/>
            </a:pPr>
            <a:r>
              <a:rPr dirty="0"/>
              <a:t>构。第二次世界大战前，为处理德国战争赔款问题，曾在欧洲建立了国际清算银行，这是</a:t>
            </a:r>
            <a:endParaRPr dirty="0"/>
          </a:p>
          <a:p>
            <a:pPr marL="109855" indent="0">
              <a:buNone/>
            </a:pPr>
            <a:r>
              <a:rPr dirty="0"/>
              <a:t>第一个国际金融机构，是地区性的国际金融机构。</a:t>
            </a:r>
            <a:endParaRPr dirty="0"/>
          </a:p>
          <a:p>
            <a:r>
              <a:rPr dirty="0"/>
              <a:t>第二次世界大战后建立了布雷顿森林国际货币体系，形成了以美元为中心的国际货币</a:t>
            </a:r>
            <a:endParaRPr dirty="0"/>
          </a:p>
          <a:p>
            <a:pPr marL="109855" indent="0">
              <a:buNone/>
            </a:pPr>
            <a:r>
              <a:rPr dirty="0"/>
              <a:t>体系，并相成立了国际货币基金组织、世界银行等全球性的国际金融机构，作为实施这一</a:t>
            </a:r>
            <a:endParaRPr dirty="0"/>
          </a:p>
          <a:p>
            <a:pPr marL="109855" indent="0">
              <a:buNone/>
            </a:pPr>
            <a:r>
              <a:rPr dirty="0"/>
              <a:t>国际货币体系的组织机构。</a:t>
            </a:r>
            <a:endParaRPr dirty="0"/>
          </a:p>
          <a:p>
            <a:r>
              <a:rPr dirty="0"/>
              <a:t>1957 年到 70 年代，欧洲、亚洲、非洲、拉丁美洲、中东地区的国家为发展本地区经</a:t>
            </a:r>
            <a:endParaRPr dirty="0"/>
          </a:p>
          <a:p>
            <a:pPr marL="109855" indent="0">
              <a:buNone/>
            </a:pPr>
            <a:r>
              <a:rPr dirty="0"/>
              <a:t>济的需要，通过互助合作方式，先后建立起区域性的国际金融机构，如泛美开发银行、亚</a:t>
            </a:r>
            <a:endParaRPr dirty="0"/>
          </a:p>
          <a:p>
            <a:pPr marL="109855" indent="0">
              <a:buNone/>
            </a:pPr>
            <a:r>
              <a:rPr dirty="0"/>
              <a:t>洲开发银行、非洲开发银行等。</a:t>
            </a:r>
            <a:endParaRPr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81000" y="338138"/>
            <a:ext cx="8229600" cy="1143000"/>
          </a:xfrm>
        </p:spPr>
        <p:txBody>
          <a:bodyPr>
            <a:normAutofit/>
          </a:bodyPr>
          <a:lstStyle/>
          <a:p>
            <a:r>
              <a:rPr lang="zh-CN" dirty="0" smtClean="0"/>
              <a:t>国际金融机构的产生与发展</a:t>
            </a:r>
            <a:endParaRPr 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>
                <a:effectLst/>
              </a:rPr>
              <a:t>国际金融机构的类型</a:t>
            </a:r>
            <a:endParaRPr lang="zh-CN" altLang="zh-CN" dirty="0">
              <a:effectLst/>
            </a:endParaRPr>
          </a:p>
        </p:txBody>
      </p:sp>
      <p:sp>
        <p:nvSpPr>
          <p:cNvPr id="2" name="内容占位符 1"/>
          <p:cNvSpPr/>
          <p:nvPr>
            <p:ph idx="1"/>
          </p:nvPr>
        </p:nvSpPr>
        <p:spPr/>
        <p:txBody>
          <a:bodyPr>
            <a:normAutofit lnSpcReduction="10000"/>
          </a:bodyPr>
          <a:p>
            <a:pPr fontAlgn="auto">
              <a:lnSpc>
                <a:spcPct val="150000"/>
              </a:lnSpc>
            </a:pPr>
            <a:r>
              <a:rPr lang="zh-CN" altLang="en-US"/>
              <a:t>按地区范围分：全球性金融组织和区域性金融组织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按职能分：</a:t>
            </a:r>
            <a:endParaRPr lang="zh-CN" altLang="en-US"/>
          </a:p>
          <a:p>
            <a:pPr marL="109855" indent="0" fontAlgn="auto">
              <a:lnSpc>
                <a:spcPct val="150000"/>
              </a:lnSpc>
              <a:buNone/>
            </a:pPr>
            <a:r>
              <a:rPr lang="zh-CN" altLang="en-US"/>
              <a:t>主要从事国际间金融事务的协调和监督的国际金融机构</a:t>
            </a:r>
            <a:endParaRPr lang="zh-CN" altLang="en-US"/>
          </a:p>
          <a:p>
            <a:pPr marL="109855" indent="0" fontAlgn="auto">
              <a:lnSpc>
                <a:spcPct val="150000"/>
              </a:lnSpc>
              <a:buNone/>
            </a:pPr>
            <a:r>
              <a:rPr lang="zh-CN" altLang="en-US"/>
              <a:t>主要从事各种国际信贷业务的国际金融机构</a:t>
            </a:r>
            <a:endParaRPr lang="zh-CN" altLang="en-US"/>
          </a:p>
          <a:p>
            <a:pPr marL="109855" indent="0" fontAlgn="auto">
              <a:lnSpc>
                <a:spcPct val="150000"/>
              </a:lnSpc>
              <a:buNone/>
            </a:pPr>
            <a:r>
              <a:rPr lang="zh-CN" altLang="en-US"/>
              <a:t>主要从事国际结算的清算活动的国际金融机构</a:t>
            </a:r>
            <a:endParaRPr lang="zh-CN" altLang="en-US"/>
          </a:p>
          <a:p>
            <a:pPr marL="109855" indent="0" fontAlgn="auto">
              <a:lnSpc>
                <a:spcPct val="150000"/>
              </a:lnSpc>
              <a:buNone/>
            </a:pPr>
            <a:r>
              <a:rPr lang="zh-CN" altLang="en-US"/>
              <a:t>以提供贸易融资为基本业务的国际金融机构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国际金融机构的特点</a:t>
            </a:r>
            <a:endParaRPr lang="zh-CN" altLang="zh-CN" dirty="0">
              <a:effectLst/>
            </a:endParaRPr>
          </a:p>
        </p:txBody>
      </p:sp>
      <p:sp>
        <p:nvSpPr>
          <p:cNvPr id="2" name="内容占位符 1"/>
          <p:cNvSpPr/>
          <p:nvPr>
            <p:ph idx="1"/>
          </p:nvPr>
        </p:nvSpPr>
        <p:spPr/>
        <p:txBody>
          <a:bodyPr>
            <a:normAutofit fontScale="60000"/>
          </a:bodyPr>
          <a:p>
            <a:pPr fontAlgn="auto">
              <a:lnSpc>
                <a:spcPct val="150000"/>
              </a:lnSpc>
            </a:pPr>
            <a:r>
              <a:rPr lang="zh-CN" altLang="en-US"/>
              <a:t>作为国际性的金融机构，它们具有如下明显的特点：</a:t>
            </a:r>
            <a:endParaRPr lang="zh-CN" altLang="en-US"/>
          </a:p>
          <a:p>
            <a:pPr marL="109855" indent="0" fontAlgn="auto">
              <a:lnSpc>
                <a:spcPct val="150000"/>
              </a:lnSpc>
              <a:buNone/>
            </a:pPr>
            <a:r>
              <a:rPr lang="zh-CN" altLang="en-US"/>
              <a:t>1. 国际金融机构是一种超国家的经济组织。其“超国家”性主要表现在两个方面：首</a:t>
            </a:r>
            <a:endParaRPr lang="zh-CN" altLang="en-US"/>
          </a:p>
          <a:p>
            <a:pPr marL="109855" indent="0" fontAlgn="auto">
              <a:lnSpc>
                <a:spcPct val="150000"/>
              </a:lnSpc>
              <a:buNone/>
            </a:pPr>
            <a:r>
              <a:rPr lang="zh-CN" altLang="en-US"/>
              <a:t>先，所有的国际金融机构都是各国政府通过有关的国际协议而设立的，尽管有的国际金融</a:t>
            </a:r>
            <a:endParaRPr lang="zh-CN" altLang="en-US"/>
          </a:p>
          <a:p>
            <a:pPr marL="109855" indent="0" fontAlgn="auto">
              <a:lnSpc>
                <a:spcPct val="150000"/>
              </a:lnSpc>
              <a:buNone/>
            </a:pPr>
            <a:r>
              <a:rPr lang="zh-CN" altLang="en-US"/>
              <a:t>机构并不排斥私人银行参加；其次，在这些国际金融机构中，各国政府又都在不同程度上</a:t>
            </a:r>
            <a:endParaRPr lang="zh-CN" altLang="en-US"/>
          </a:p>
          <a:p>
            <a:pPr marL="109855" indent="0" fontAlgn="auto">
              <a:lnSpc>
                <a:spcPct val="150000"/>
              </a:lnSpc>
              <a:buNone/>
            </a:pPr>
            <a:r>
              <a:rPr lang="zh-CN" altLang="en-US"/>
              <a:t>让渡了一些自身的权限或权力的力度和范围，以达到相互协调、服从同一目标的目的。</a:t>
            </a:r>
            <a:endParaRPr lang="zh-CN" altLang="en-US"/>
          </a:p>
          <a:p>
            <a:pPr marL="109855" indent="0" fontAlgn="auto">
              <a:lnSpc>
                <a:spcPct val="150000"/>
              </a:lnSpc>
              <a:buNone/>
            </a:pPr>
            <a:r>
              <a:rPr lang="zh-CN" altLang="en-US"/>
              <a:t>2. 国际金融机构的基本业务多以贷款这种最基本的金融工具为主，但却并不完全按照</a:t>
            </a:r>
            <a:endParaRPr lang="zh-CN" altLang="en-US"/>
          </a:p>
          <a:p>
            <a:pPr marL="109855" indent="0" fontAlgn="auto">
              <a:lnSpc>
                <a:spcPct val="150000"/>
              </a:lnSpc>
              <a:buNone/>
            </a:pPr>
            <a:r>
              <a:rPr lang="zh-CN" altLang="en-US"/>
              <a:t>市场经济原则来进行。</a:t>
            </a:r>
            <a:endParaRPr lang="zh-CN" altLang="en-US"/>
          </a:p>
          <a:p>
            <a:pPr marL="109855" indent="0" fontAlgn="auto">
              <a:lnSpc>
                <a:spcPct val="150000"/>
              </a:lnSpc>
              <a:buNone/>
            </a:pPr>
            <a:r>
              <a:rPr lang="zh-CN" altLang="en-US"/>
              <a:t>3. 各国在国际金融机构中的地位并不是完全平等的。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国际金融机构的基本作用 </a:t>
            </a:r>
            <a:endParaRPr lang="zh-CN" altLang="zh-CN" dirty="0">
              <a:effectLst/>
            </a:endParaRPr>
          </a:p>
        </p:txBody>
      </p:sp>
      <p:sp>
        <p:nvSpPr>
          <p:cNvPr id="2" name="内容占位符 1"/>
          <p:cNvSpPr/>
          <p:nvPr>
            <p:ph idx="1"/>
          </p:nvPr>
        </p:nvSpPr>
        <p:spPr/>
        <p:txBody>
          <a:bodyPr>
            <a:normAutofit fontScale="90000"/>
          </a:bodyPr>
          <a:p>
            <a:pPr fontAlgn="auto">
              <a:lnSpc>
                <a:spcPct val="150000"/>
              </a:lnSpc>
            </a:pPr>
            <a:r>
              <a:rPr lang="zh-CN" altLang="en-US"/>
              <a:t>第一，制定并维护共同的国际货币制度，稳定汇率，保证国际货币体系的正常运转，促进国际贸易增长。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第二，为出现金融危机或债务危机的会员国提供短期资金，调节国际收支逆差，在一定程度上缓和国际收支危机。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第三，为发展中国家的经济发展和改革计划提供长期资金援助。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>
                <a:effectLst/>
              </a:rPr>
              <a:t>国际货币基金组织</a:t>
            </a:r>
            <a:endParaRPr lang="zh-CN" altLang="en-US" b="0" dirty="0">
              <a:effectLst/>
            </a:endParaRPr>
          </a:p>
        </p:txBody>
      </p:sp>
      <p:sp>
        <p:nvSpPr>
          <p:cNvPr id="5" name="内容占位符 1"/>
          <p:cNvSpPr/>
          <p:nvPr/>
        </p:nvSpPr>
        <p:spPr>
          <a:xfrm>
            <a:off x="584200" y="1608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dirty="0">
                <a:effectLst/>
                <a:sym typeface="+mn-ea"/>
              </a:rPr>
              <a:t>国际货币基金</a:t>
            </a:r>
            <a:r>
              <a:rPr lang="zh-CN" altLang="en-US"/>
              <a:t>概述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ffectLst/>
                <a:sym typeface="+mn-ea"/>
              </a:rPr>
              <a:t>国际货币基金</a:t>
            </a:r>
            <a:r>
              <a:rPr lang="zh-CN" altLang="en-US"/>
              <a:t>资金来源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ffectLst/>
                <a:sym typeface="+mn-ea"/>
              </a:rPr>
              <a:t>国际货币基金</a:t>
            </a:r>
            <a:r>
              <a:rPr lang="zh-CN" altLang="en-US"/>
              <a:t>与我国关系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>
                <a:effectLst/>
              </a:rPr>
              <a:t>世界银行集团</a:t>
            </a:r>
            <a:endParaRPr lang="zh-CN" altLang="en-US" b="0" dirty="0">
              <a:effectLst/>
            </a:endParaRPr>
          </a:p>
        </p:txBody>
      </p:sp>
      <p:sp>
        <p:nvSpPr>
          <p:cNvPr id="5" name="内容占位符 1"/>
          <p:cNvSpPr/>
          <p:nvPr/>
        </p:nvSpPr>
        <p:spPr>
          <a:xfrm>
            <a:off x="584200" y="1608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/>
              <a:t>世界银行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国际开发协会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国际金融公司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>
                <a:effectLst/>
              </a:rPr>
              <a:t>区域性国际金融机构</a:t>
            </a:r>
            <a:endParaRPr lang="zh-CN" altLang="en-US" b="0" dirty="0">
              <a:effectLst/>
            </a:endParaRPr>
          </a:p>
        </p:txBody>
      </p:sp>
      <p:sp>
        <p:nvSpPr>
          <p:cNvPr id="5" name="内容占位符 1"/>
          <p:cNvSpPr/>
          <p:nvPr/>
        </p:nvSpPr>
        <p:spPr>
          <a:xfrm>
            <a:off x="584200" y="1608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/>
              <a:t>国际清算银行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亚洲开发银行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/>
              <a:t>非洲开发银行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美洲开发银行</a:t>
            </a:r>
            <a:endParaRPr lang="zh-CN" altLang="en-US"/>
          </a:p>
          <a:p>
            <a:pPr fontAlgn="auto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mU5Yzg1NzJlZDkyZGIzZDlmNTM5NmY3NDQwMmIzYz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948</Words>
  <Application>WPS 演示</Application>
  <PresentationFormat>全屏显示(4:3)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Wingdings</vt:lpstr>
      <vt:lpstr>Wingdings 3</vt:lpstr>
      <vt:lpstr>Verdana</vt:lpstr>
      <vt:lpstr>Wingdings 2</vt:lpstr>
      <vt:lpstr>华文楷体</vt:lpstr>
      <vt:lpstr>Lucida Sans Unicode</vt:lpstr>
      <vt:lpstr>华文琥珀</vt:lpstr>
      <vt:lpstr>Arial</vt:lpstr>
      <vt:lpstr>黑体</vt:lpstr>
      <vt:lpstr>微软雅黑</vt:lpstr>
      <vt:lpstr>Arial Unicode MS</vt:lpstr>
      <vt:lpstr>Calibri</vt:lpstr>
      <vt:lpstr>Lucida Sans Unicode</vt:lpstr>
      <vt:lpstr>聚合</vt:lpstr>
      <vt:lpstr>1_聚合</vt:lpstr>
      <vt:lpstr>2_聚合</vt:lpstr>
      <vt:lpstr>   国际金融      第5章  外汇风险管理                      </vt:lpstr>
      <vt:lpstr>外汇风险的概念</vt:lpstr>
      <vt:lpstr>外汇风险的构成要素</vt:lpstr>
      <vt:lpstr>国际金融机构的类型</vt:lpstr>
      <vt:lpstr>际金融机构的特点</vt:lpstr>
      <vt:lpstr>对销贸易法</vt:lpstr>
      <vt:lpstr>国际货币基金组织</vt:lpstr>
      <vt:lpstr>国际货币基金组织</vt:lpstr>
    </vt:vector>
  </TitlesOfParts>
  <Company>Guild 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★晃悠★</cp:lastModifiedBy>
  <cp:revision>162</cp:revision>
  <dcterms:created xsi:type="dcterms:W3CDTF">2007-02-20T07:59:00Z</dcterms:created>
  <dcterms:modified xsi:type="dcterms:W3CDTF">2024-08-15T06:40:39Z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7A24BCB443DD4A618F8E7F56E8D46C1D_13</vt:lpwstr>
  </property>
  <property fmtid="{D5CDD505-2E9C-101B-9397-08002B2CF9AE}" pid="3" name="KSOProductBuildVer">
    <vt:lpwstr>2052-12.1.0.17827</vt:lpwstr>
  </property>
</Properties>
</file>